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Lato Bold" charset="1" panose="020F0502020204030203"/>
      <p:regular r:id="rId42"/>
    </p:embeddedFont>
    <p:embeddedFont>
      <p:font typeface="Lato" charset="1" panose="020F0502020204030203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4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jpe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06694" y="6363883"/>
            <a:ext cx="8569821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68A357"/>
                </a:solidFill>
                <a:latin typeface="Lato Bold"/>
                <a:ea typeface="Lato Bold"/>
                <a:cs typeface="Lato Bold"/>
                <a:sym typeface="Lato Bold"/>
              </a:rPr>
              <a:t>A </a:t>
            </a:r>
            <a:r>
              <a:rPr lang="en-US" b="true" sz="6600">
                <a:solidFill>
                  <a:srgbClr val="FF9800"/>
                </a:solidFill>
                <a:latin typeface="Lato Bold"/>
                <a:ea typeface="Lato Bold"/>
                <a:cs typeface="Lato Bold"/>
                <a:sym typeface="Lato Bold"/>
              </a:rPr>
              <a:t>luz</a:t>
            </a:r>
            <a:r>
              <a:rPr lang="en-US" b="true" sz="6600">
                <a:solidFill>
                  <a:srgbClr val="68A357"/>
                </a:solidFill>
                <a:latin typeface="Lato Bold"/>
                <a:ea typeface="Lato Bold"/>
                <a:cs typeface="Lato Bold"/>
                <a:sym typeface="Lato Bold"/>
              </a:rPr>
              <a:t> para seu negócio!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37727" y="1410310"/>
            <a:ext cx="9507755" cy="5348112"/>
          </a:xfrm>
          <a:custGeom>
            <a:avLst/>
            <a:gdLst/>
            <a:ahLst/>
            <a:cxnLst/>
            <a:rect r="r" b="b" t="t" l="l"/>
            <a:pathLst>
              <a:path h="5348112" w="9507755">
                <a:moveTo>
                  <a:pt x="0" y="0"/>
                </a:moveTo>
                <a:lnTo>
                  <a:pt x="9507755" y="0"/>
                </a:lnTo>
                <a:lnTo>
                  <a:pt x="9507755" y="5348112"/>
                </a:lnTo>
                <a:lnTo>
                  <a:pt x="0" y="534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886570" y="1350974"/>
            <a:ext cx="2785674" cy="712922"/>
            <a:chOff x="0" y="0"/>
            <a:chExt cx="733676" cy="187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100372" y="8514384"/>
            <a:ext cx="2785674" cy="1425845"/>
            <a:chOff x="0" y="0"/>
            <a:chExt cx="733676" cy="3755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3676" cy="375531"/>
            </a:xfrm>
            <a:custGeom>
              <a:avLst/>
              <a:gdLst/>
              <a:ahLst/>
              <a:cxnLst/>
              <a:rect r="r" b="b" t="t" l="l"/>
              <a:pathLst>
                <a:path h="375531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375531"/>
                  </a:lnTo>
                  <a:lnTo>
                    <a:pt x="0" y="375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3676" cy="41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2827" y="6756123"/>
            <a:ext cx="2785674" cy="712922"/>
            <a:chOff x="0" y="0"/>
            <a:chExt cx="733676" cy="18776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886570" y="1350974"/>
            <a:ext cx="2785674" cy="712922"/>
            <a:chOff x="0" y="0"/>
            <a:chExt cx="733676" cy="1877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67161"/>
            <a:ext cx="8789616" cy="1921646"/>
            <a:chOff x="0" y="0"/>
            <a:chExt cx="2314961" cy="506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14961" cy="506113"/>
            </a:xfrm>
            <a:custGeom>
              <a:avLst/>
              <a:gdLst/>
              <a:ahLst/>
              <a:cxnLst/>
              <a:rect r="r" b="b" t="t" l="l"/>
              <a:pathLst>
                <a:path h="506113" w="2314961">
                  <a:moveTo>
                    <a:pt x="0" y="0"/>
                  </a:moveTo>
                  <a:lnTo>
                    <a:pt x="2314961" y="0"/>
                  </a:lnTo>
                  <a:lnTo>
                    <a:pt x="2314961" y="506113"/>
                  </a:lnTo>
                  <a:lnTo>
                    <a:pt x="0" y="5061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14961" cy="544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2827" y="8260053"/>
            <a:ext cx="2785674" cy="564182"/>
            <a:chOff x="0" y="0"/>
            <a:chExt cx="733676" cy="148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3676" cy="148591"/>
            </a:xfrm>
            <a:custGeom>
              <a:avLst/>
              <a:gdLst/>
              <a:ahLst/>
              <a:cxnLst/>
              <a:rect r="r" b="b" t="t" l="l"/>
              <a:pathLst>
                <a:path h="148591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48591"/>
                  </a:lnTo>
                  <a:lnTo>
                    <a:pt x="0" y="1485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33676" cy="1866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886570" y="1350974"/>
            <a:ext cx="2785674" cy="712922"/>
            <a:chOff x="0" y="0"/>
            <a:chExt cx="733676" cy="1877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886570" y="1350974"/>
            <a:ext cx="2785674" cy="712922"/>
            <a:chOff x="0" y="0"/>
            <a:chExt cx="733676" cy="187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886570" y="1350974"/>
            <a:ext cx="2785674" cy="712922"/>
            <a:chOff x="0" y="0"/>
            <a:chExt cx="733676" cy="1877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3676" cy="187766"/>
            </a:xfrm>
            <a:custGeom>
              <a:avLst/>
              <a:gdLst/>
              <a:ahLst/>
              <a:cxnLst/>
              <a:rect r="r" b="b" t="t" l="l"/>
              <a:pathLst>
                <a:path h="187766" w="733676">
                  <a:moveTo>
                    <a:pt x="0" y="0"/>
                  </a:moveTo>
                  <a:lnTo>
                    <a:pt x="733676" y="0"/>
                  </a:lnTo>
                  <a:lnTo>
                    <a:pt x="733676" y="187766"/>
                  </a:lnTo>
                  <a:lnTo>
                    <a:pt x="0" y="1877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0AEEF"/>
              </a:solidFill>
              <a:prstDash val="lgDash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33676" cy="225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03853" y="0"/>
            <a:ext cx="9784147" cy="10287000"/>
          </a:xfrm>
          <a:custGeom>
            <a:avLst/>
            <a:gdLst/>
            <a:ahLst/>
            <a:cxnLst/>
            <a:rect r="r" b="b" t="t" l="l"/>
            <a:pathLst>
              <a:path h="10287000" w="9784147">
                <a:moveTo>
                  <a:pt x="0" y="0"/>
                </a:moveTo>
                <a:lnTo>
                  <a:pt x="9784147" y="0"/>
                </a:lnTo>
                <a:lnTo>
                  <a:pt x="97841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30" t="0" r="-21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8715347" cy="10287000"/>
          </a:xfrm>
          <a:custGeom>
            <a:avLst/>
            <a:gdLst/>
            <a:ahLst/>
            <a:cxnLst/>
            <a:rect r="r" b="b" t="t" l="l"/>
            <a:pathLst>
              <a:path h="10287000" w="8715347">
                <a:moveTo>
                  <a:pt x="0" y="0"/>
                </a:moveTo>
                <a:lnTo>
                  <a:pt x="8715347" y="0"/>
                </a:lnTo>
                <a:lnTo>
                  <a:pt x="87153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3" t="-2618" r="-2408" b="-722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48885" y="866775"/>
            <a:ext cx="3990231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Proposta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62691" y="3745383"/>
            <a:ext cx="8351177" cy="77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952" indent="-480476" lvl="1">
              <a:lnSpc>
                <a:spcPts val="6231"/>
              </a:lnSpc>
              <a:buFont typeface="Arial"/>
              <a:buChar char="•"/>
            </a:pP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Sistema de monitoramento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2691" y="3745383"/>
            <a:ext cx="8351177" cy="77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952" indent="-480476" lvl="1">
              <a:lnSpc>
                <a:spcPts val="6231"/>
              </a:lnSpc>
              <a:buFont typeface="Arial"/>
              <a:buChar char="•"/>
            </a:pP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Sistema de monitoramento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8885" y="866775"/>
            <a:ext cx="3990231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Proposta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25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149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26795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69299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13868" y="3291842"/>
            <a:ext cx="4279778" cy="174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3406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Intensidade de Luz</a:t>
            </a:r>
          </a:p>
          <a:p>
            <a:pPr algn="ctr">
              <a:lnSpc>
                <a:spcPts val="5153"/>
              </a:lnSpc>
            </a:pPr>
            <a:r>
              <a:rPr lang="en-US" sz="4026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+</a:t>
            </a:r>
          </a:p>
          <a:p>
            <a:pPr algn="ctr">
              <a:lnSpc>
                <a:spcPts val="4360"/>
              </a:lnSpc>
            </a:pPr>
            <a:r>
              <a:rPr lang="en-US" b="true" sz="3406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Quantidade de Horas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62691" y="3745383"/>
            <a:ext cx="8351177" cy="77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60952" indent="-480476" lvl="1">
              <a:lnSpc>
                <a:spcPts val="6231"/>
              </a:lnSpc>
              <a:buFont typeface="Arial"/>
              <a:buChar char="•"/>
            </a:pP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Sistema de monitoramento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62691" y="5289713"/>
            <a:ext cx="8351177" cy="229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60952" indent="-480476" lvl="1">
              <a:lnSpc>
                <a:spcPts val="6231"/>
              </a:lnSpc>
              <a:buFont typeface="Arial"/>
              <a:buChar char="•"/>
            </a:pP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</a:t>
            </a: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poiar a tomada de decisão</a:t>
            </a:r>
          </a:p>
          <a:p>
            <a:pPr algn="l">
              <a:lnSpc>
                <a:spcPts val="5811"/>
              </a:lnSpc>
            </a:pPr>
          </a:p>
          <a:p>
            <a:pPr algn="l" marL="960952" indent="-480476" lvl="1">
              <a:lnSpc>
                <a:spcPts val="6231"/>
              </a:lnSpc>
              <a:buFont typeface="Arial"/>
              <a:buChar char="•"/>
            </a:pPr>
            <a:r>
              <a:rPr lang="en-US" b="true" sz="4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Precisão na manutenção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8885" y="866775"/>
            <a:ext cx="3990231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Proposta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625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5249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864895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407399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13868" y="3291842"/>
            <a:ext cx="4279778" cy="1746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3406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Intensidade de Luz</a:t>
            </a:r>
          </a:p>
          <a:p>
            <a:pPr algn="ctr">
              <a:lnSpc>
                <a:spcPts val="5153"/>
              </a:lnSpc>
            </a:pPr>
            <a:r>
              <a:rPr lang="en-US" sz="4026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+</a:t>
            </a:r>
          </a:p>
          <a:p>
            <a:pPr algn="ctr">
              <a:lnSpc>
                <a:spcPts val="4360"/>
              </a:lnSpc>
            </a:pPr>
            <a:r>
              <a:rPr lang="en-US" b="true" sz="3406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Quantidade de Horas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0740" y="395683"/>
            <a:ext cx="10086519" cy="9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sz="5823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Diagrama de Visão de Negócio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28226" y="1778090"/>
            <a:ext cx="14377162" cy="7921112"/>
          </a:xfrm>
          <a:custGeom>
            <a:avLst/>
            <a:gdLst/>
            <a:ahLst/>
            <a:cxnLst/>
            <a:rect r="r" b="b" t="t" l="l"/>
            <a:pathLst>
              <a:path h="7921112" w="14377162">
                <a:moveTo>
                  <a:pt x="0" y="0"/>
                </a:moveTo>
                <a:lnTo>
                  <a:pt x="14377162" y="0"/>
                </a:lnTo>
                <a:lnTo>
                  <a:pt x="14377162" y="7921112"/>
                </a:lnTo>
                <a:lnTo>
                  <a:pt x="0" y="7921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48" r="0" b="-104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14096" y="866775"/>
            <a:ext cx="3459807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Tópicos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28226" y="3149284"/>
            <a:ext cx="6361679" cy="517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Contexto do Produto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Diagrama de Solução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Ferramenta de Gestão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Site Institucional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74802" y="3149284"/>
            <a:ext cx="5541859" cy="517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Dashboards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Suporte Help-Desk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Modelagem BD</a:t>
            </a:r>
          </a:p>
          <a:p>
            <a:pPr algn="just">
              <a:lnSpc>
                <a:spcPts val="5880"/>
              </a:lnSpc>
            </a:pPr>
          </a:p>
          <a:p>
            <a:pPr algn="just" marL="906780" indent="-453390" lvl="1">
              <a:lnSpc>
                <a:spcPts val="588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2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Conclusão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1415" y="144076"/>
            <a:ext cx="6925169" cy="9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2"/>
              </a:lnSpc>
            </a:pPr>
            <a:r>
              <a:rPr lang="en-US" sz="5823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Diagrama de Solução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212386" y="1480069"/>
            <a:ext cx="13863229" cy="8000016"/>
          </a:xfrm>
          <a:custGeom>
            <a:avLst/>
            <a:gdLst/>
            <a:ahLst/>
            <a:cxnLst/>
            <a:rect r="r" b="b" t="t" l="l"/>
            <a:pathLst>
              <a:path h="8000016" w="13863229">
                <a:moveTo>
                  <a:pt x="0" y="0"/>
                </a:moveTo>
                <a:lnTo>
                  <a:pt x="13863228" y="0"/>
                </a:lnTo>
                <a:lnTo>
                  <a:pt x="13863228" y="8000016"/>
                </a:lnTo>
                <a:lnTo>
                  <a:pt x="0" y="8000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44" t="-17116" r="-12072" b="-2001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9099" y="866775"/>
            <a:ext cx="4609802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Benefícios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25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7149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6826795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369299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7082" y="3167047"/>
            <a:ext cx="12241681" cy="7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da produtividade em até 20%;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839099" y="866775"/>
            <a:ext cx="4609802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Benefícios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48624" y="866775"/>
            <a:ext cx="4609802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Benefícios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7082" y="3167047"/>
            <a:ext cx="12241681" cy="2289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da produtividade em até 20%;</a:t>
            </a:r>
          </a:p>
          <a:p>
            <a:pPr algn="l">
              <a:lnSpc>
                <a:spcPts val="6088"/>
              </a:lnSpc>
            </a:pPr>
          </a:p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de qualidade no lúpulo produzido;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48624" y="866775"/>
            <a:ext cx="4609802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Benefícios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47082" y="3167047"/>
            <a:ext cx="12241681" cy="3832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da produtividade em até 20%;</a:t>
            </a:r>
          </a:p>
          <a:p>
            <a:pPr algn="l">
              <a:lnSpc>
                <a:spcPts val="6088"/>
              </a:lnSpc>
            </a:pPr>
          </a:p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de qualidade no lúpulo produzido;</a:t>
            </a:r>
          </a:p>
          <a:p>
            <a:pPr algn="l">
              <a:lnSpc>
                <a:spcPts val="6088"/>
              </a:lnSpc>
            </a:pPr>
          </a:p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Você pode ter até 3 safras por ano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25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149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26795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69299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7082" y="3167047"/>
            <a:ext cx="12241681" cy="5508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da produtividade em até 20%;</a:t>
            </a:r>
          </a:p>
          <a:p>
            <a:pPr algn="l">
              <a:lnSpc>
                <a:spcPts val="6088"/>
              </a:lnSpc>
            </a:pPr>
          </a:p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Aumento de qualidade no lúpulo produzido;</a:t>
            </a:r>
          </a:p>
          <a:p>
            <a:pPr algn="l">
              <a:lnSpc>
                <a:spcPts val="6088"/>
              </a:lnSpc>
            </a:pPr>
          </a:p>
          <a:p>
            <a:pPr algn="l" marL="938967" indent="-469484" lvl="1">
              <a:lnSpc>
                <a:spcPts val="6088"/>
              </a:lnSpc>
              <a:buFont typeface="Arial"/>
              <a:buChar char="•"/>
            </a:pPr>
            <a:r>
              <a:rPr lang="en-US" b="true" sz="43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Você pode ter até 3 safras por ano</a:t>
            </a:r>
          </a:p>
          <a:p>
            <a:pPr algn="l">
              <a:lnSpc>
                <a:spcPts val="6088"/>
              </a:lnSpc>
            </a:pPr>
          </a:p>
          <a:p>
            <a:pPr algn="l" marL="1111683" indent="-555842" lvl="1">
              <a:lnSpc>
                <a:spcPts val="7208"/>
              </a:lnSpc>
              <a:buFont typeface="Arial"/>
              <a:buChar char="•"/>
            </a:pPr>
            <a:r>
              <a:rPr lang="en-US" b="true" sz="51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+ LUCRO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48624" y="866775"/>
            <a:ext cx="4609802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Benefícios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01304" y="4439644"/>
            <a:ext cx="2294033" cy="2294033"/>
          </a:xfrm>
          <a:custGeom>
            <a:avLst/>
            <a:gdLst/>
            <a:ahLst/>
            <a:cxnLst/>
            <a:rect r="r" b="b" t="t" l="l"/>
            <a:pathLst>
              <a:path h="2294033" w="2294033">
                <a:moveTo>
                  <a:pt x="0" y="0"/>
                </a:moveTo>
                <a:lnTo>
                  <a:pt x="2294033" y="0"/>
                </a:lnTo>
                <a:lnTo>
                  <a:pt x="2294033" y="2294032"/>
                </a:lnTo>
                <a:lnTo>
                  <a:pt x="0" y="229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86860" y="4461625"/>
            <a:ext cx="2361819" cy="2361819"/>
          </a:xfrm>
          <a:custGeom>
            <a:avLst/>
            <a:gdLst/>
            <a:ahLst/>
            <a:cxnLst/>
            <a:rect r="r" b="b" t="t" l="l"/>
            <a:pathLst>
              <a:path h="2361819" w="2361819">
                <a:moveTo>
                  <a:pt x="0" y="0"/>
                </a:moveTo>
                <a:lnTo>
                  <a:pt x="2361819" y="0"/>
                </a:lnTo>
                <a:lnTo>
                  <a:pt x="2361819" y="2361819"/>
                </a:lnTo>
                <a:lnTo>
                  <a:pt x="0" y="2361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663" y="4439644"/>
            <a:ext cx="2337995" cy="2337995"/>
          </a:xfrm>
          <a:custGeom>
            <a:avLst/>
            <a:gdLst/>
            <a:ahLst/>
            <a:cxnLst/>
            <a:rect r="r" b="b" t="t" l="l"/>
            <a:pathLst>
              <a:path h="2337995" w="2337995">
                <a:moveTo>
                  <a:pt x="0" y="0"/>
                </a:moveTo>
                <a:lnTo>
                  <a:pt x="2337995" y="0"/>
                </a:lnTo>
                <a:lnTo>
                  <a:pt x="2337995" y="2337995"/>
                </a:lnTo>
                <a:lnTo>
                  <a:pt x="0" y="233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86195" y="4475995"/>
            <a:ext cx="877592" cy="203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74"/>
              </a:lnSpc>
              <a:spcBef>
                <a:spcPct val="0"/>
              </a:spcBef>
            </a:pPr>
            <a:r>
              <a:rPr lang="en-US" b="true" sz="1191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+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69963" y="4509888"/>
            <a:ext cx="877592" cy="203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74"/>
              </a:lnSpc>
              <a:spcBef>
                <a:spcPct val="0"/>
              </a:spcBef>
            </a:pPr>
            <a:r>
              <a:rPr lang="en-US" b="true" sz="1191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+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7636" y="866775"/>
            <a:ext cx="10251778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Ferramentas de Gestão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7">
              <a:alphaModFix amt="5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6854" y="6966568"/>
            <a:ext cx="184380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Backlog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6582" y="6966568"/>
            <a:ext cx="130237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Trello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97133" y="6966568"/>
            <a:ext cx="160016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GitHub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337995" cy="2337995"/>
          </a:xfrm>
          <a:custGeom>
            <a:avLst/>
            <a:gdLst/>
            <a:ahLst/>
            <a:cxnLst/>
            <a:rect r="r" b="b" t="t" l="l"/>
            <a:pathLst>
              <a:path h="2337995" w="2337995">
                <a:moveTo>
                  <a:pt x="0" y="0"/>
                </a:moveTo>
                <a:lnTo>
                  <a:pt x="2337995" y="0"/>
                </a:lnTo>
                <a:lnTo>
                  <a:pt x="2337995" y="2337995"/>
                </a:lnTo>
                <a:lnTo>
                  <a:pt x="0" y="2337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8" y="2561275"/>
            <a:ext cx="18271432" cy="6697025"/>
          </a:xfrm>
          <a:custGeom>
            <a:avLst/>
            <a:gdLst/>
            <a:ahLst/>
            <a:cxnLst/>
            <a:rect r="r" b="b" t="t" l="l"/>
            <a:pathLst>
              <a:path h="6697025" w="18271432">
                <a:moveTo>
                  <a:pt x="0" y="0"/>
                </a:moveTo>
                <a:lnTo>
                  <a:pt x="18271432" y="0"/>
                </a:lnTo>
                <a:lnTo>
                  <a:pt x="18271432" y="6697025"/>
                </a:lnTo>
                <a:lnTo>
                  <a:pt x="0" y="669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33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11673" y="546064"/>
            <a:ext cx="2894542" cy="111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Backlog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576" y="3814159"/>
            <a:ext cx="2251521" cy="2251521"/>
          </a:xfrm>
          <a:custGeom>
            <a:avLst/>
            <a:gdLst/>
            <a:ahLst/>
            <a:cxnLst/>
            <a:rect r="r" b="b" t="t" l="l"/>
            <a:pathLst>
              <a:path h="2251521" w="2251521">
                <a:moveTo>
                  <a:pt x="0" y="0"/>
                </a:moveTo>
                <a:lnTo>
                  <a:pt x="2251520" y="0"/>
                </a:lnTo>
                <a:lnTo>
                  <a:pt x="2251520" y="2251521"/>
                </a:lnTo>
                <a:lnTo>
                  <a:pt x="0" y="225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82465" y="0"/>
            <a:ext cx="12105535" cy="11047128"/>
          </a:xfrm>
          <a:custGeom>
            <a:avLst/>
            <a:gdLst/>
            <a:ahLst/>
            <a:cxnLst/>
            <a:rect r="r" b="b" t="t" l="l"/>
            <a:pathLst>
              <a:path h="11047128" w="12105535">
                <a:moveTo>
                  <a:pt x="0" y="0"/>
                </a:moveTo>
                <a:lnTo>
                  <a:pt x="12105535" y="0"/>
                </a:lnTo>
                <a:lnTo>
                  <a:pt x="12105535" y="11047128"/>
                </a:lnTo>
                <a:lnTo>
                  <a:pt x="0" y="11047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53725" y="32363"/>
            <a:ext cx="3705575" cy="10222275"/>
          </a:xfrm>
          <a:custGeom>
            <a:avLst/>
            <a:gdLst/>
            <a:ahLst/>
            <a:cxnLst/>
            <a:rect r="r" b="b" t="t" l="l"/>
            <a:pathLst>
              <a:path h="10222275" w="3705575">
                <a:moveTo>
                  <a:pt x="0" y="0"/>
                </a:moveTo>
                <a:lnTo>
                  <a:pt x="3705575" y="0"/>
                </a:lnTo>
                <a:lnTo>
                  <a:pt x="3705575" y="10222274"/>
                </a:lnTo>
                <a:lnTo>
                  <a:pt x="0" y="1022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5490" y="32363"/>
            <a:ext cx="3502544" cy="8750316"/>
          </a:xfrm>
          <a:custGeom>
            <a:avLst/>
            <a:gdLst/>
            <a:ahLst/>
            <a:cxnLst/>
            <a:rect r="r" b="b" t="t" l="l"/>
            <a:pathLst>
              <a:path h="8750316" w="3502544">
                <a:moveTo>
                  <a:pt x="0" y="0"/>
                </a:moveTo>
                <a:lnTo>
                  <a:pt x="3502544" y="0"/>
                </a:lnTo>
                <a:lnTo>
                  <a:pt x="3502544" y="8750316"/>
                </a:lnTo>
                <a:lnTo>
                  <a:pt x="0" y="8750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09" t="-1900" r="-4221" b="-12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99312" y="32363"/>
            <a:ext cx="4161605" cy="8168288"/>
          </a:xfrm>
          <a:custGeom>
            <a:avLst/>
            <a:gdLst/>
            <a:ahLst/>
            <a:cxnLst/>
            <a:rect r="r" b="b" t="t" l="l"/>
            <a:pathLst>
              <a:path h="8168288" w="4161605">
                <a:moveTo>
                  <a:pt x="0" y="0"/>
                </a:moveTo>
                <a:lnTo>
                  <a:pt x="4161605" y="0"/>
                </a:lnTo>
                <a:lnTo>
                  <a:pt x="4161605" y="8168288"/>
                </a:lnTo>
                <a:lnTo>
                  <a:pt x="0" y="81682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40" t="-2018" r="-2800" b="-35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2363"/>
            <a:ext cx="4126039" cy="3526853"/>
          </a:xfrm>
          <a:custGeom>
            <a:avLst/>
            <a:gdLst/>
            <a:ahLst/>
            <a:cxnLst/>
            <a:rect r="r" b="b" t="t" l="l"/>
            <a:pathLst>
              <a:path h="3526853" w="4126039">
                <a:moveTo>
                  <a:pt x="0" y="0"/>
                </a:moveTo>
                <a:lnTo>
                  <a:pt x="4126039" y="0"/>
                </a:lnTo>
                <a:lnTo>
                  <a:pt x="4126039" y="3526852"/>
                </a:lnTo>
                <a:lnTo>
                  <a:pt x="0" y="3526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2" t="-3989" r="-1863" b="-274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925181"/>
            <a:ext cx="2361819" cy="2361819"/>
          </a:xfrm>
          <a:custGeom>
            <a:avLst/>
            <a:gdLst/>
            <a:ahLst/>
            <a:cxnLst/>
            <a:rect r="r" b="b" t="t" l="l"/>
            <a:pathLst>
              <a:path h="2361819" w="2361819">
                <a:moveTo>
                  <a:pt x="0" y="0"/>
                </a:moveTo>
                <a:lnTo>
                  <a:pt x="2361819" y="0"/>
                </a:lnTo>
                <a:lnTo>
                  <a:pt x="2361819" y="2361819"/>
                </a:lnTo>
                <a:lnTo>
                  <a:pt x="0" y="23618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04683" y="8635366"/>
            <a:ext cx="2112202" cy="111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Trello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75939" y="6302795"/>
            <a:ext cx="1629504" cy="16295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47" r="0" b="-16747"/>
              </a:stretch>
            </a:blipFill>
            <a:ln w="38100" cap="sq">
              <a:solidFill>
                <a:srgbClr val="013220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6625605" y="866775"/>
            <a:ext cx="5036790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Integrantes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86419" y="6800118"/>
            <a:ext cx="33835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Ricardo de Oliveira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605683" y="3615687"/>
            <a:ext cx="1629504" cy="16295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6747" r="0" b="-16747"/>
              </a:stretch>
            </a:blipFill>
            <a:ln w="38100" cap="sq">
              <a:solidFill>
                <a:srgbClr val="013220"/>
              </a:solidFill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374565" y="4135164"/>
            <a:ext cx="330775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Fábiam Damaceno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554538" y="3615687"/>
            <a:ext cx="1629504" cy="162950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747" r="0" b="-16747"/>
              </a:stretch>
            </a:blipFill>
            <a:ln w="38100" cap="sq">
              <a:solidFill>
                <a:srgbClr val="013220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3239620" y="4145260"/>
            <a:ext cx="242308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Igor Oliveira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480721" y="3625783"/>
            <a:ext cx="1629504" cy="162950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6666" r="0" b="-16666"/>
              </a:stretch>
            </a:blipFill>
            <a:ln w="38100" cap="sq">
              <a:solidFill>
                <a:srgbClr val="013220"/>
              </a:solidFill>
              <a:prstDash val="solid"/>
              <a:miter/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4286517" y="4123106"/>
            <a:ext cx="20732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Izael Junior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45094" y="6844441"/>
            <a:ext cx="23143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Natã Chaves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91772" y="6302795"/>
            <a:ext cx="1629504" cy="162950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4252" r="0" b="-14252"/>
              </a:stretch>
            </a:blipFill>
            <a:ln w="38100" cap="sq">
              <a:solidFill>
                <a:srgbClr val="013220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94033" cy="2294033"/>
          </a:xfrm>
          <a:custGeom>
            <a:avLst/>
            <a:gdLst/>
            <a:ahLst/>
            <a:cxnLst/>
            <a:rect r="r" b="b" t="t" l="l"/>
            <a:pathLst>
              <a:path h="2294033" w="2294033">
                <a:moveTo>
                  <a:pt x="0" y="0"/>
                </a:moveTo>
                <a:lnTo>
                  <a:pt x="2294033" y="0"/>
                </a:lnTo>
                <a:lnTo>
                  <a:pt x="2294033" y="2294033"/>
                </a:lnTo>
                <a:lnTo>
                  <a:pt x="0" y="229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0380" y="2294033"/>
            <a:ext cx="14687241" cy="7637365"/>
          </a:xfrm>
          <a:custGeom>
            <a:avLst/>
            <a:gdLst/>
            <a:ahLst/>
            <a:cxnLst/>
            <a:rect r="r" b="b" t="t" l="l"/>
            <a:pathLst>
              <a:path h="7637365" w="14687241">
                <a:moveTo>
                  <a:pt x="0" y="0"/>
                </a:moveTo>
                <a:lnTo>
                  <a:pt x="14687240" y="0"/>
                </a:lnTo>
                <a:lnTo>
                  <a:pt x="14687240" y="7637365"/>
                </a:lnTo>
                <a:lnTo>
                  <a:pt x="0" y="763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26105" y="546064"/>
            <a:ext cx="2665677" cy="111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0"/>
              </a:lnSpc>
              <a:spcBef>
                <a:spcPct val="0"/>
              </a:spcBef>
            </a:pPr>
            <a:r>
              <a:rPr lang="en-US" b="true" sz="645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GitHub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98899" y="1212735"/>
            <a:ext cx="8424607" cy="4886272"/>
          </a:xfrm>
          <a:custGeom>
            <a:avLst/>
            <a:gdLst/>
            <a:ahLst/>
            <a:cxnLst/>
            <a:rect r="r" b="b" t="t" l="l"/>
            <a:pathLst>
              <a:path h="4886272" w="8424607">
                <a:moveTo>
                  <a:pt x="0" y="0"/>
                </a:moveTo>
                <a:lnTo>
                  <a:pt x="8424607" y="0"/>
                </a:lnTo>
                <a:lnTo>
                  <a:pt x="8424607" y="4886272"/>
                </a:lnTo>
                <a:lnTo>
                  <a:pt x="0" y="4886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11202" y="3655871"/>
            <a:ext cx="8130021" cy="5020288"/>
          </a:xfrm>
          <a:custGeom>
            <a:avLst/>
            <a:gdLst/>
            <a:ahLst/>
            <a:cxnLst/>
            <a:rect r="r" b="b" t="t" l="l"/>
            <a:pathLst>
              <a:path h="5020288" w="8130021">
                <a:moveTo>
                  <a:pt x="0" y="0"/>
                </a:moveTo>
                <a:lnTo>
                  <a:pt x="8130021" y="0"/>
                </a:lnTo>
                <a:lnTo>
                  <a:pt x="8130021" y="5020288"/>
                </a:lnTo>
                <a:lnTo>
                  <a:pt x="0" y="5020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8501" y="6701984"/>
            <a:ext cx="23602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SITE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525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149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6826795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6369299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0D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653" y="1508351"/>
            <a:ext cx="12572693" cy="8140819"/>
          </a:xfrm>
          <a:custGeom>
            <a:avLst/>
            <a:gdLst/>
            <a:ahLst/>
            <a:cxnLst/>
            <a:rect r="r" b="b" t="t" l="l"/>
            <a:pathLst>
              <a:path h="8140819" w="12572693">
                <a:moveTo>
                  <a:pt x="0" y="0"/>
                </a:moveTo>
                <a:lnTo>
                  <a:pt x="12572694" y="0"/>
                </a:lnTo>
                <a:lnTo>
                  <a:pt x="12572694" y="8140819"/>
                </a:lnTo>
                <a:lnTo>
                  <a:pt x="0" y="814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67669" y="249211"/>
            <a:ext cx="2281109" cy="2281109"/>
          </a:xfrm>
          <a:custGeom>
            <a:avLst/>
            <a:gdLst/>
            <a:ahLst/>
            <a:cxnLst/>
            <a:rect r="r" b="b" t="t" l="l"/>
            <a:pathLst>
              <a:path h="2281109" w="2281109">
                <a:moveTo>
                  <a:pt x="0" y="0"/>
                </a:moveTo>
                <a:lnTo>
                  <a:pt x="2281110" y="0"/>
                </a:lnTo>
                <a:lnTo>
                  <a:pt x="2281110" y="2281110"/>
                </a:lnTo>
                <a:lnTo>
                  <a:pt x="0" y="2281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11316" y="461753"/>
            <a:ext cx="7265367" cy="72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Modelagem - Banco de dados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12932"/>
            <a:ext cx="11283066" cy="554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focada no cliente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Método Agile e proximidade com o parceiro</a:t>
            </a:r>
          </a:p>
          <a:p>
            <a:pPr algn="just">
              <a:lnSpc>
                <a:spcPts val="4582"/>
              </a:lnSpc>
            </a:pPr>
          </a:p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Dashboards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Carro-chefe da solução: rapidez, assertividade e confiança</a:t>
            </a:r>
          </a:p>
          <a:p>
            <a:pPr algn="just">
              <a:lnSpc>
                <a:spcPts val="4582"/>
              </a:lnSpc>
            </a:pPr>
          </a:p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Ferramenta de Suporte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Chamados JIRA + suporte IA para nossos colaboradores</a:t>
            </a:r>
          </a:p>
          <a:p>
            <a:pPr algn="just">
              <a:lnSpc>
                <a:spcPts val="45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67153" y="866775"/>
            <a:ext cx="4572744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Conclusão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12932"/>
            <a:ext cx="11283066" cy="554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focada no cliente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Método Agile e proximidade com o parceiro</a:t>
            </a:r>
          </a:p>
          <a:p>
            <a:pPr algn="just">
              <a:lnSpc>
                <a:spcPts val="4582"/>
              </a:lnSpc>
            </a:pPr>
          </a:p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Dashboards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Carro-chefe da solução: rapidez, assertividade e confiança</a:t>
            </a:r>
          </a:p>
          <a:p>
            <a:pPr algn="just">
              <a:lnSpc>
                <a:spcPts val="4582"/>
              </a:lnSpc>
            </a:pPr>
          </a:p>
          <a:p>
            <a:pPr algn="just" marL="871728" indent="-435864" lvl="1">
              <a:lnSpc>
                <a:spcPts val="5652"/>
              </a:lnSpc>
              <a:buFont typeface="Arial"/>
              <a:buChar char="•"/>
            </a:pPr>
            <a:r>
              <a:rPr lang="en-US" b="true" sz="4037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Ferramenta de Suporte</a:t>
            </a:r>
          </a:p>
          <a:p>
            <a:pPr algn="just">
              <a:lnSpc>
                <a:spcPts val="4582"/>
              </a:lnSpc>
            </a:pPr>
            <a:r>
              <a:rPr lang="en-US" sz="3272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Chamados JIRA + suporte IA para nossos colaboradores</a:t>
            </a:r>
          </a:p>
          <a:p>
            <a:pPr algn="just">
              <a:lnSpc>
                <a:spcPts val="458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67153" y="866775"/>
            <a:ext cx="4572744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Conclusão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39166" y="3670960"/>
            <a:ext cx="3578103" cy="4363976"/>
          </a:xfrm>
          <a:custGeom>
            <a:avLst/>
            <a:gdLst/>
            <a:ahLst/>
            <a:cxnLst/>
            <a:rect r="r" b="b" t="t" l="l"/>
            <a:pathLst>
              <a:path h="4363976" w="3578103">
                <a:moveTo>
                  <a:pt x="0" y="0"/>
                </a:moveTo>
                <a:lnTo>
                  <a:pt x="3578104" y="0"/>
                </a:lnTo>
                <a:lnTo>
                  <a:pt x="3578104" y="4363976"/>
                </a:lnTo>
                <a:lnTo>
                  <a:pt x="0" y="4363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77850" y="2666979"/>
            <a:ext cx="3300736" cy="66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40"/>
              </a:lnSpc>
            </a:pPr>
            <a:r>
              <a:rPr lang="en-US" b="true" sz="3886">
                <a:solidFill>
                  <a:srgbClr val="FF9800"/>
                </a:solidFill>
                <a:latin typeface="Lato Bold"/>
                <a:ea typeface="Lato Bold"/>
                <a:cs typeface="Lato Bold"/>
                <a:sym typeface="Lato Bold"/>
              </a:rPr>
              <a:t>UM CONVITE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06694" y="6363883"/>
            <a:ext cx="8569821" cy="112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  <a:spcBef>
                <a:spcPct val="0"/>
              </a:spcBef>
            </a:pPr>
            <a:r>
              <a:rPr lang="en-US" b="true" sz="6600">
                <a:solidFill>
                  <a:srgbClr val="68A357"/>
                </a:solidFill>
                <a:latin typeface="Lato Bold"/>
                <a:ea typeface="Lato Bold"/>
                <a:cs typeface="Lato Bold"/>
                <a:sym typeface="Lato Bold"/>
              </a:rPr>
              <a:t>A </a:t>
            </a:r>
            <a:r>
              <a:rPr lang="en-US" b="true" sz="6600">
                <a:solidFill>
                  <a:srgbClr val="FF9800"/>
                </a:solidFill>
                <a:latin typeface="Lato Bold"/>
                <a:ea typeface="Lato Bold"/>
                <a:cs typeface="Lato Bold"/>
                <a:sym typeface="Lato Bold"/>
              </a:rPr>
              <a:t>luz</a:t>
            </a:r>
            <a:r>
              <a:rPr lang="en-US" b="true" sz="6600">
                <a:solidFill>
                  <a:srgbClr val="68A357"/>
                </a:solidFill>
                <a:latin typeface="Lato Bold"/>
                <a:ea typeface="Lato Bold"/>
                <a:cs typeface="Lato Bold"/>
                <a:sym typeface="Lato Bold"/>
              </a:rPr>
              <a:t> para seu negócio!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137727" y="1410310"/>
            <a:ext cx="9507755" cy="5348112"/>
          </a:xfrm>
          <a:custGeom>
            <a:avLst/>
            <a:gdLst/>
            <a:ahLst/>
            <a:cxnLst/>
            <a:rect r="r" b="b" t="t" l="l"/>
            <a:pathLst>
              <a:path h="5348112" w="9507755">
                <a:moveTo>
                  <a:pt x="0" y="0"/>
                </a:moveTo>
                <a:lnTo>
                  <a:pt x="9507755" y="0"/>
                </a:lnTo>
                <a:lnTo>
                  <a:pt x="9507755" y="5348112"/>
                </a:lnTo>
                <a:lnTo>
                  <a:pt x="0" y="5348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5">
              <a:alphaModFix amt="5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3">
              <a:alphaModFix amt="5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25864" y="3656865"/>
            <a:ext cx="9115167" cy="664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b="true" sz="369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Feedbacks</a:t>
            </a:r>
          </a:p>
          <a:p>
            <a:pPr algn="just">
              <a:lnSpc>
                <a:spcPts val="4194"/>
              </a:lnSpc>
            </a:pPr>
            <a:r>
              <a:rPr lang="en-US" sz="299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Criamos e fomentamos uma cultura saudável de feedbacks assertivos.</a:t>
            </a:r>
          </a:p>
          <a:p>
            <a:pPr algn="just">
              <a:lnSpc>
                <a:spcPts val="4194"/>
              </a:lnSpc>
            </a:pPr>
          </a:p>
          <a:p>
            <a:pPr algn="just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b="true" sz="369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Trabalho em grupo</a:t>
            </a:r>
          </a:p>
          <a:p>
            <a:pPr algn="just">
              <a:lnSpc>
                <a:spcPts val="4194"/>
              </a:lnSpc>
            </a:pPr>
            <a:r>
              <a:rPr lang="en-US" sz="299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Aprendido a ter flexibilidade para trabalhar com pensamentos diferentes.</a:t>
            </a:r>
          </a:p>
          <a:p>
            <a:pPr algn="just">
              <a:lnSpc>
                <a:spcPts val="4194"/>
              </a:lnSpc>
            </a:pPr>
          </a:p>
          <a:p>
            <a:pPr algn="just" marL="797979" indent="-398990" lvl="1">
              <a:lnSpc>
                <a:spcPts val="5174"/>
              </a:lnSpc>
              <a:buFont typeface="Arial"/>
              <a:buChar char="•"/>
            </a:pPr>
            <a:r>
              <a:rPr lang="en-US" b="true" sz="369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Resiliência</a:t>
            </a:r>
          </a:p>
          <a:p>
            <a:pPr algn="just">
              <a:lnSpc>
                <a:spcPts val="4194"/>
              </a:lnSpc>
            </a:pPr>
            <a:r>
              <a:rPr lang="en-US" sz="299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Melhora da capacidade de resistir em momentos de stress.</a:t>
            </a:r>
          </a:p>
          <a:p>
            <a:pPr algn="just">
              <a:lnSpc>
                <a:spcPts val="419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23927" y="639791"/>
            <a:ext cx="11640145" cy="134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800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Conclusão Projeto SPTech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89819" y="2522019"/>
            <a:ext cx="9172317" cy="87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4"/>
              </a:lnSpc>
            </a:pPr>
            <a:r>
              <a:rPr lang="en-US" b="true" sz="5196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Aprendizados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125" y="2645146"/>
            <a:ext cx="9201534" cy="4270696"/>
          </a:xfrm>
          <a:custGeom>
            <a:avLst/>
            <a:gdLst/>
            <a:ahLst/>
            <a:cxnLst/>
            <a:rect r="r" b="b" t="t" l="l"/>
            <a:pathLst>
              <a:path h="4270696" w="9201534">
                <a:moveTo>
                  <a:pt x="0" y="0"/>
                </a:moveTo>
                <a:lnTo>
                  <a:pt x="9201535" y="0"/>
                </a:lnTo>
                <a:lnTo>
                  <a:pt x="9201535" y="4270696"/>
                </a:lnTo>
                <a:lnTo>
                  <a:pt x="0" y="42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46" t="-42297" r="-7651" b="-843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3660" y="3528240"/>
            <a:ext cx="8045266" cy="4439137"/>
          </a:xfrm>
          <a:custGeom>
            <a:avLst/>
            <a:gdLst/>
            <a:ahLst/>
            <a:cxnLst/>
            <a:rect r="r" b="b" t="t" l="l"/>
            <a:pathLst>
              <a:path h="4439137" w="8045266">
                <a:moveTo>
                  <a:pt x="0" y="0"/>
                </a:moveTo>
                <a:lnTo>
                  <a:pt x="8045266" y="0"/>
                </a:lnTo>
                <a:lnTo>
                  <a:pt x="8045266" y="4439137"/>
                </a:lnTo>
                <a:lnTo>
                  <a:pt x="0" y="443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2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04830" y="904875"/>
            <a:ext cx="767834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Contexto do Produto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9890" y="9644633"/>
            <a:ext cx="788763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https://grudiario.com.br/brasil-e-o-3o-pais-que-mais-consome-cerveja-no-mundo/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19890" y="9295089"/>
            <a:ext cx="136943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https://brasil61.com/n/dia-da-cerveja-producao-cresce-7-7-e-brasil-mantem-terceira-posicao-entre-os-maiores-produtores-do-mundo-bras239138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6562" y="9285564"/>
            <a:ext cx="9833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Fontes: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125" y="2645146"/>
            <a:ext cx="9201534" cy="4270696"/>
          </a:xfrm>
          <a:custGeom>
            <a:avLst/>
            <a:gdLst/>
            <a:ahLst/>
            <a:cxnLst/>
            <a:rect r="r" b="b" t="t" l="l"/>
            <a:pathLst>
              <a:path h="4270696" w="9201534">
                <a:moveTo>
                  <a:pt x="0" y="0"/>
                </a:moveTo>
                <a:lnTo>
                  <a:pt x="9201535" y="0"/>
                </a:lnTo>
                <a:lnTo>
                  <a:pt x="9201535" y="4270696"/>
                </a:lnTo>
                <a:lnTo>
                  <a:pt x="0" y="42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46" t="-42297" r="-7651" b="-843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3660" y="3528240"/>
            <a:ext cx="8045266" cy="4439137"/>
          </a:xfrm>
          <a:custGeom>
            <a:avLst/>
            <a:gdLst/>
            <a:ahLst/>
            <a:cxnLst/>
            <a:rect r="r" b="b" t="t" l="l"/>
            <a:pathLst>
              <a:path h="4439137" w="8045266">
                <a:moveTo>
                  <a:pt x="0" y="0"/>
                </a:moveTo>
                <a:lnTo>
                  <a:pt x="8045266" y="0"/>
                </a:lnTo>
                <a:lnTo>
                  <a:pt x="8045266" y="4439137"/>
                </a:lnTo>
                <a:lnTo>
                  <a:pt x="0" y="443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2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27226" y="5523051"/>
            <a:ext cx="5117368" cy="1392791"/>
            <a:chOff x="0" y="0"/>
            <a:chExt cx="1347784" cy="3668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47784" cy="366826"/>
            </a:xfrm>
            <a:custGeom>
              <a:avLst/>
              <a:gdLst/>
              <a:ahLst/>
              <a:cxnLst/>
              <a:rect r="r" b="b" t="t" l="l"/>
              <a:pathLst>
                <a:path h="366826" w="1347784">
                  <a:moveTo>
                    <a:pt x="0" y="0"/>
                  </a:moveTo>
                  <a:lnTo>
                    <a:pt x="1347784" y="0"/>
                  </a:lnTo>
                  <a:lnTo>
                    <a:pt x="1347784" y="366826"/>
                  </a:lnTo>
                  <a:lnTo>
                    <a:pt x="0" y="3668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47784" cy="40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19890" y="9644633"/>
            <a:ext cx="788763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https://grudiario.com.br/brasil-e-o-3o-pais-que-mais-consome-cerveja-no-mundo/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9890" y="9295089"/>
            <a:ext cx="136943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https://brasil61.com/n/dia-da-cerveja-producao-cresce-7-7-e-brasil-mantem-terceira-posicao-entre-os-maiores-produtores-do-mundo-bras239138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6562" y="9285564"/>
            <a:ext cx="9833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Fontes: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04830" y="904875"/>
            <a:ext cx="767834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Contexto do Produto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125" y="2645146"/>
            <a:ext cx="9201534" cy="4270696"/>
          </a:xfrm>
          <a:custGeom>
            <a:avLst/>
            <a:gdLst/>
            <a:ahLst/>
            <a:cxnLst/>
            <a:rect r="r" b="b" t="t" l="l"/>
            <a:pathLst>
              <a:path h="4270696" w="9201534">
                <a:moveTo>
                  <a:pt x="0" y="0"/>
                </a:moveTo>
                <a:lnTo>
                  <a:pt x="9201535" y="0"/>
                </a:lnTo>
                <a:lnTo>
                  <a:pt x="9201535" y="4270696"/>
                </a:lnTo>
                <a:lnTo>
                  <a:pt x="0" y="427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46" t="-42297" r="-7651" b="-843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3660" y="3528240"/>
            <a:ext cx="8045266" cy="4439137"/>
          </a:xfrm>
          <a:custGeom>
            <a:avLst/>
            <a:gdLst/>
            <a:ahLst/>
            <a:cxnLst/>
            <a:rect r="r" b="b" t="t" l="l"/>
            <a:pathLst>
              <a:path h="4439137" w="8045266">
                <a:moveTo>
                  <a:pt x="0" y="0"/>
                </a:moveTo>
                <a:lnTo>
                  <a:pt x="8045266" y="0"/>
                </a:lnTo>
                <a:lnTo>
                  <a:pt x="8045266" y="4439137"/>
                </a:lnTo>
                <a:lnTo>
                  <a:pt x="0" y="443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2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166634" y="5143500"/>
            <a:ext cx="2037193" cy="2823877"/>
            <a:chOff x="0" y="0"/>
            <a:chExt cx="536545" cy="7437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6545" cy="743737"/>
            </a:xfrm>
            <a:custGeom>
              <a:avLst/>
              <a:gdLst/>
              <a:ahLst/>
              <a:cxnLst/>
              <a:rect r="r" b="b" t="t" l="l"/>
              <a:pathLst>
                <a:path h="743737" w="536545">
                  <a:moveTo>
                    <a:pt x="0" y="0"/>
                  </a:moveTo>
                  <a:lnTo>
                    <a:pt x="536545" y="0"/>
                  </a:lnTo>
                  <a:lnTo>
                    <a:pt x="536545" y="743737"/>
                  </a:lnTo>
                  <a:lnTo>
                    <a:pt x="0" y="74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36545" cy="7818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19890" y="9644633"/>
            <a:ext cx="788763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https://grudiario.com.br/brasil-e-o-3o-pais-que-mais-consome-cerveja-no-mundo/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9890" y="9295089"/>
            <a:ext cx="1369436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https://brasil61.com/n/dia-da-cerveja-producao-cresce-7-7-e-brasil-mantem-terceira-posicao-entre-os-maiores-produtores-do-mundo-bras239138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6562" y="9285564"/>
            <a:ext cx="98332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Fontes: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04830" y="904875"/>
            <a:ext cx="767834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true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Contexto do Produto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609" y="4953225"/>
            <a:ext cx="3407945" cy="3201165"/>
          </a:xfrm>
          <a:custGeom>
            <a:avLst/>
            <a:gdLst/>
            <a:ahLst/>
            <a:cxnLst/>
            <a:rect r="r" b="b" t="t" l="l"/>
            <a:pathLst>
              <a:path h="3201165" w="3407945">
                <a:moveTo>
                  <a:pt x="0" y="0"/>
                </a:moveTo>
                <a:lnTo>
                  <a:pt x="3407945" y="0"/>
                </a:lnTo>
                <a:lnTo>
                  <a:pt x="3407945" y="3201164"/>
                </a:lnTo>
                <a:lnTo>
                  <a:pt x="0" y="320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722" t="-70714" r="-34562" b="-1163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31904" y="5804548"/>
            <a:ext cx="315076" cy="319216"/>
            <a:chOff x="0" y="0"/>
            <a:chExt cx="46633" cy="47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33" cy="47246"/>
            </a:xfrm>
            <a:custGeom>
              <a:avLst/>
              <a:gdLst/>
              <a:ahLst/>
              <a:cxnLst/>
              <a:rect r="r" b="b" t="t" l="l"/>
              <a:pathLst>
                <a:path h="47246" w="46633">
                  <a:moveTo>
                    <a:pt x="0" y="0"/>
                  </a:moveTo>
                  <a:lnTo>
                    <a:pt x="46633" y="0"/>
                  </a:lnTo>
                  <a:lnTo>
                    <a:pt x="46633" y="47246"/>
                  </a:lnTo>
                  <a:lnTo>
                    <a:pt x="0" y="47246"/>
                  </a:lnTo>
                  <a:close/>
                </a:path>
              </a:pathLst>
            </a:custGeom>
            <a:solidFill>
              <a:srgbClr val="C947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633" cy="85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431904" y="6864231"/>
            <a:ext cx="315076" cy="319216"/>
            <a:chOff x="0" y="0"/>
            <a:chExt cx="46633" cy="472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33" cy="47246"/>
            </a:xfrm>
            <a:custGeom>
              <a:avLst/>
              <a:gdLst/>
              <a:ahLst/>
              <a:cxnLst/>
              <a:rect r="r" b="b" t="t" l="l"/>
              <a:pathLst>
                <a:path h="47246" w="46633">
                  <a:moveTo>
                    <a:pt x="0" y="0"/>
                  </a:moveTo>
                  <a:lnTo>
                    <a:pt x="46633" y="0"/>
                  </a:lnTo>
                  <a:lnTo>
                    <a:pt x="46633" y="47246"/>
                  </a:lnTo>
                  <a:lnTo>
                    <a:pt x="0" y="47246"/>
                  </a:lnTo>
                  <a:close/>
                </a:path>
              </a:pathLst>
            </a:custGeom>
            <a:solidFill>
              <a:srgbClr val="5D654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633" cy="85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70211" y="5069897"/>
            <a:ext cx="557202" cy="5572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474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4027" y="1307494"/>
            <a:ext cx="5771994" cy="142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114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O Brasil é um dos que menos produz o lúpulo!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24027" y="9880218"/>
            <a:ext cx="8482459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https://catalisi.com.br/infografico-brasil-ampliou-area-plantada-de-lupulo-em-110-em-2020/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8226" y="9569068"/>
            <a:ext cx="83998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Fontes: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81714" y="1190037"/>
            <a:ext cx="7206978" cy="180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2022 - 2023</a:t>
            </a:r>
          </a:p>
          <a:p>
            <a:pPr algn="l" marL="633443" indent="-316721" lvl="1">
              <a:lnSpc>
                <a:spcPts val="4107"/>
              </a:lnSpc>
              <a:buFont typeface="Arial"/>
              <a:buChar char="•"/>
            </a:pP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</a:t>
            </a: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oram produzidas 88</a:t>
            </a:r>
            <a:r>
              <a:rPr lang="en-US" b="true" sz="2933">
                <a:solidFill>
                  <a:srgbClr val="0FC663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toneladas de lúpulo aumento de 203%</a:t>
            </a:r>
          </a:p>
          <a:p>
            <a:pPr algn="l">
              <a:lnSpc>
                <a:spcPts val="198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52760" y="3626860"/>
            <a:ext cx="6588440" cy="114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  <a:spcBef>
                <a:spcPct val="0"/>
              </a:spcBef>
            </a:pPr>
            <a:r>
              <a:rPr lang="en-US" b="true" sz="328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Lúpulo utilizado no mercado nacional em 2021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76114" y="5727806"/>
            <a:ext cx="3606815" cy="79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  <a:spcBef>
                <a:spcPct val="0"/>
              </a:spcBef>
            </a:pPr>
            <a:r>
              <a:rPr lang="en-US" b="true" sz="235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0,7% de lúpulo produzido em território nacional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876114" y="6826131"/>
            <a:ext cx="3769530" cy="797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  <a:spcBef>
                <a:spcPct val="0"/>
              </a:spcBef>
            </a:pPr>
            <a:r>
              <a:rPr lang="en-US" b="true" sz="235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99,3% de lúpulo importado de outros países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018980" y="2959560"/>
            <a:ext cx="8710730" cy="6009191"/>
          </a:xfrm>
          <a:custGeom>
            <a:avLst/>
            <a:gdLst/>
            <a:ahLst/>
            <a:cxnLst/>
            <a:rect r="r" b="b" t="t" l="l"/>
            <a:pathLst>
              <a:path h="6009191" w="8710730">
                <a:moveTo>
                  <a:pt x="0" y="0"/>
                </a:moveTo>
                <a:lnTo>
                  <a:pt x="8710730" y="0"/>
                </a:lnTo>
                <a:lnTo>
                  <a:pt x="8710730" y="6009191"/>
                </a:lnTo>
                <a:lnTo>
                  <a:pt x="0" y="6009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376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0" y="0"/>
                </a:moveTo>
                <a:lnTo>
                  <a:pt x="1928226" y="0"/>
                </a:lnTo>
                <a:lnTo>
                  <a:pt x="1928226" y="438233"/>
                </a:lnTo>
                <a:lnTo>
                  <a:pt x="0" y="43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9111403"/>
            <a:ext cx="745969" cy="1175597"/>
          </a:xfrm>
          <a:custGeom>
            <a:avLst/>
            <a:gdLst/>
            <a:ahLst/>
            <a:cxnLst/>
            <a:rect r="r" b="b" t="t" l="l"/>
            <a:pathLst>
              <a:path h="1175597" w="745969">
                <a:moveTo>
                  <a:pt x="0" y="0"/>
                </a:moveTo>
                <a:lnTo>
                  <a:pt x="745970" y="0"/>
                </a:lnTo>
                <a:lnTo>
                  <a:pt x="745970" y="1175597"/>
                </a:lnTo>
                <a:lnTo>
                  <a:pt x="0" y="117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6817270" y="0"/>
            <a:ext cx="884061" cy="1393219"/>
          </a:xfrm>
          <a:custGeom>
            <a:avLst/>
            <a:gdLst/>
            <a:ahLst/>
            <a:cxnLst/>
            <a:rect r="r" b="b" t="t" l="l"/>
            <a:pathLst>
              <a:path h="1393219" w="884061">
                <a:moveTo>
                  <a:pt x="0" y="1393219"/>
                </a:moveTo>
                <a:lnTo>
                  <a:pt x="884060" y="1393219"/>
                </a:lnTo>
                <a:lnTo>
                  <a:pt x="884060" y="0"/>
                </a:lnTo>
                <a:lnTo>
                  <a:pt x="0" y="0"/>
                </a:lnTo>
                <a:lnTo>
                  <a:pt x="0" y="1393219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6359774" y="9480085"/>
            <a:ext cx="1928226" cy="438233"/>
          </a:xfrm>
          <a:custGeom>
            <a:avLst/>
            <a:gdLst/>
            <a:ahLst/>
            <a:cxnLst/>
            <a:rect r="r" b="b" t="t" l="l"/>
            <a:pathLst>
              <a:path h="438233" w="1928226">
                <a:moveTo>
                  <a:pt x="1928226" y="438233"/>
                </a:moveTo>
                <a:lnTo>
                  <a:pt x="0" y="438233"/>
                </a:lnTo>
                <a:lnTo>
                  <a:pt x="0" y="0"/>
                </a:lnTo>
                <a:lnTo>
                  <a:pt x="1928226" y="0"/>
                </a:lnTo>
                <a:lnTo>
                  <a:pt x="1928226" y="438233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0609" y="4953225"/>
            <a:ext cx="3407945" cy="3201165"/>
          </a:xfrm>
          <a:custGeom>
            <a:avLst/>
            <a:gdLst/>
            <a:ahLst/>
            <a:cxnLst/>
            <a:rect r="r" b="b" t="t" l="l"/>
            <a:pathLst>
              <a:path h="3201165" w="3407945">
                <a:moveTo>
                  <a:pt x="0" y="0"/>
                </a:moveTo>
                <a:lnTo>
                  <a:pt x="3407945" y="0"/>
                </a:lnTo>
                <a:lnTo>
                  <a:pt x="3407945" y="3201164"/>
                </a:lnTo>
                <a:lnTo>
                  <a:pt x="0" y="320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722" t="-70714" r="-34562" b="-1163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31904" y="5804548"/>
            <a:ext cx="315076" cy="319216"/>
            <a:chOff x="0" y="0"/>
            <a:chExt cx="46633" cy="472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633" cy="47246"/>
            </a:xfrm>
            <a:custGeom>
              <a:avLst/>
              <a:gdLst/>
              <a:ahLst/>
              <a:cxnLst/>
              <a:rect r="r" b="b" t="t" l="l"/>
              <a:pathLst>
                <a:path h="47246" w="46633">
                  <a:moveTo>
                    <a:pt x="0" y="0"/>
                  </a:moveTo>
                  <a:lnTo>
                    <a:pt x="46633" y="0"/>
                  </a:lnTo>
                  <a:lnTo>
                    <a:pt x="46633" y="47246"/>
                  </a:lnTo>
                  <a:lnTo>
                    <a:pt x="0" y="47246"/>
                  </a:lnTo>
                  <a:close/>
                </a:path>
              </a:pathLst>
            </a:custGeom>
            <a:solidFill>
              <a:srgbClr val="C947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6633" cy="85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431904" y="6864231"/>
            <a:ext cx="315076" cy="319216"/>
            <a:chOff x="0" y="0"/>
            <a:chExt cx="46633" cy="472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633" cy="47246"/>
            </a:xfrm>
            <a:custGeom>
              <a:avLst/>
              <a:gdLst/>
              <a:ahLst/>
              <a:cxnLst/>
              <a:rect r="r" b="b" t="t" l="l"/>
              <a:pathLst>
                <a:path h="47246" w="46633">
                  <a:moveTo>
                    <a:pt x="0" y="0"/>
                  </a:moveTo>
                  <a:lnTo>
                    <a:pt x="46633" y="0"/>
                  </a:lnTo>
                  <a:lnTo>
                    <a:pt x="46633" y="47246"/>
                  </a:lnTo>
                  <a:lnTo>
                    <a:pt x="0" y="47246"/>
                  </a:lnTo>
                  <a:close/>
                </a:path>
              </a:pathLst>
            </a:custGeom>
            <a:solidFill>
              <a:srgbClr val="5D654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6633" cy="85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70211" y="5069897"/>
            <a:ext cx="557202" cy="55720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9474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724027" y="1307494"/>
            <a:ext cx="5771994" cy="142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114">
                <a:solidFill>
                  <a:srgbClr val="FF3131"/>
                </a:solidFill>
                <a:latin typeface="Lato Bold"/>
                <a:ea typeface="Lato Bold"/>
                <a:cs typeface="Lato Bold"/>
                <a:sym typeface="Lato Bold"/>
              </a:rPr>
              <a:t>O Brasil é um dos que menos produz o lúpulo!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2760" y="3626860"/>
            <a:ext cx="6588440" cy="1145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3"/>
              </a:lnSpc>
              <a:spcBef>
                <a:spcPct val="0"/>
              </a:spcBef>
            </a:pPr>
            <a:r>
              <a:rPr lang="en-US" b="true" sz="328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Lúpulo utilizado no mercado nacional em 2021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76114" y="5727806"/>
            <a:ext cx="3606815" cy="79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  <a:spcBef>
                <a:spcPct val="0"/>
              </a:spcBef>
            </a:pPr>
            <a:r>
              <a:rPr lang="en-US" b="true" sz="235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0,7% de lúpulo produzido em território nacional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6114" y="6826131"/>
            <a:ext cx="3769530" cy="791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3"/>
              </a:lnSpc>
              <a:spcBef>
                <a:spcPct val="0"/>
              </a:spcBef>
            </a:pPr>
            <a:r>
              <a:rPr lang="en-US" b="true" sz="2352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99,3% de lúpulo importado de outros países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018980" y="2959560"/>
            <a:ext cx="8710730" cy="6009191"/>
          </a:xfrm>
          <a:custGeom>
            <a:avLst/>
            <a:gdLst/>
            <a:ahLst/>
            <a:cxnLst/>
            <a:rect r="r" b="b" t="t" l="l"/>
            <a:pathLst>
              <a:path h="6009191" w="8710730">
                <a:moveTo>
                  <a:pt x="0" y="0"/>
                </a:moveTo>
                <a:lnTo>
                  <a:pt x="8710730" y="0"/>
                </a:lnTo>
                <a:lnTo>
                  <a:pt x="8710730" y="6009191"/>
                </a:lnTo>
                <a:lnTo>
                  <a:pt x="0" y="6009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624889" y="3922759"/>
            <a:ext cx="4268164" cy="5286011"/>
            <a:chOff x="0" y="0"/>
            <a:chExt cx="1124125" cy="1392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24125" cy="1392200"/>
            </a:xfrm>
            <a:custGeom>
              <a:avLst/>
              <a:gdLst/>
              <a:ahLst/>
              <a:cxnLst/>
              <a:rect r="r" b="b" t="t" l="l"/>
              <a:pathLst>
                <a:path h="1392200" w="1124125">
                  <a:moveTo>
                    <a:pt x="0" y="0"/>
                  </a:moveTo>
                  <a:lnTo>
                    <a:pt x="1124125" y="0"/>
                  </a:lnTo>
                  <a:lnTo>
                    <a:pt x="1124125" y="1392200"/>
                  </a:lnTo>
                  <a:lnTo>
                    <a:pt x="0" y="1392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3131"/>
              </a:solidFill>
              <a:prstDash val="lgDash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24125" cy="1430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6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724697" y="9880218"/>
            <a:ext cx="848112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https://catalisi.com.br/infografico-brasil-ampliou-area-plantada-de-lupulo-em-110-em-2020/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28226" y="9569068"/>
            <a:ext cx="83998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Fontes: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81714" y="1190037"/>
            <a:ext cx="7206978" cy="180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7"/>
              </a:lnSpc>
            </a:pPr>
            <a:r>
              <a:rPr lang="en-US" sz="2933" b="true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 2022 - 2023</a:t>
            </a:r>
          </a:p>
          <a:p>
            <a:pPr algn="l" marL="633443" indent="-316721" lvl="1">
              <a:lnSpc>
                <a:spcPts val="4107"/>
              </a:lnSpc>
              <a:buFont typeface="Arial"/>
              <a:buChar char="•"/>
            </a:pP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</a:t>
            </a: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oram produzidas </a:t>
            </a:r>
            <a:r>
              <a:rPr lang="en-US" b="true" sz="2933">
                <a:solidFill>
                  <a:srgbClr val="0FC663"/>
                </a:solidFill>
                <a:latin typeface="Lato Bold"/>
                <a:ea typeface="Lato Bold"/>
                <a:cs typeface="Lato Bold"/>
                <a:sym typeface="Lato Bold"/>
              </a:rPr>
              <a:t>88 </a:t>
            </a:r>
            <a:r>
              <a:rPr lang="en-US" b="true" sz="29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toneladas de lúpulo aumento de </a:t>
            </a:r>
            <a:r>
              <a:rPr lang="en-US" b="true" sz="2933">
                <a:solidFill>
                  <a:srgbClr val="0FC663"/>
                </a:solidFill>
                <a:latin typeface="Lato Bold"/>
                <a:ea typeface="Lato Bold"/>
                <a:cs typeface="Lato Bold"/>
                <a:sym typeface="Lato Bold"/>
              </a:rPr>
              <a:t>203%</a:t>
            </a:r>
          </a:p>
          <a:p>
            <a:pPr algn="l">
              <a:lnSpc>
                <a:spcPts val="19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3586"/>
            <a:ext cx="3058501" cy="695114"/>
          </a:xfrm>
          <a:custGeom>
            <a:avLst/>
            <a:gdLst/>
            <a:ahLst/>
            <a:cxnLst/>
            <a:rect r="r" b="b" t="t" l="l"/>
            <a:pathLst>
              <a:path h="695114" w="3058501">
                <a:moveTo>
                  <a:pt x="0" y="0"/>
                </a:moveTo>
                <a:lnTo>
                  <a:pt x="3058501" y="0"/>
                </a:lnTo>
                <a:lnTo>
                  <a:pt x="3058501" y="695114"/>
                </a:lnTo>
                <a:lnTo>
                  <a:pt x="0" y="695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7624" y="8676159"/>
            <a:ext cx="1022152" cy="1610841"/>
          </a:xfrm>
          <a:custGeom>
            <a:avLst/>
            <a:gdLst/>
            <a:ahLst/>
            <a:cxnLst/>
            <a:rect r="r" b="b" t="t" l="l"/>
            <a:pathLst>
              <a:path h="1610841" w="1022152">
                <a:moveTo>
                  <a:pt x="0" y="0"/>
                </a:moveTo>
                <a:lnTo>
                  <a:pt x="1022152" y="0"/>
                </a:lnTo>
                <a:lnTo>
                  <a:pt x="1022152" y="1610841"/>
                </a:lnTo>
                <a:lnTo>
                  <a:pt x="0" y="161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02252" y="3810680"/>
            <a:ext cx="6602391" cy="3968458"/>
          </a:xfrm>
          <a:custGeom>
            <a:avLst/>
            <a:gdLst/>
            <a:ahLst/>
            <a:cxnLst/>
            <a:rect r="r" b="b" t="t" l="l"/>
            <a:pathLst>
              <a:path h="3968458" w="6602391">
                <a:moveTo>
                  <a:pt x="0" y="0"/>
                </a:moveTo>
                <a:lnTo>
                  <a:pt x="6602390" y="0"/>
                </a:lnTo>
                <a:lnTo>
                  <a:pt x="6602390" y="3968458"/>
                </a:lnTo>
                <a:lnTo>
                  <a:pt x="0" y="3968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0261283" cy="10287000"/>
          </a:xfrm>
          <a:custGeom>
            <a:avLst/>
            <a:gdLst/>
            <a:ahLst/>
            <a:cxnLst/>
            <a:rect r="r" b="b" t="t" l="l"/>
            <a:pathLst>
              <a:path h="10287000" w="10261283">
                <a:moveTo>
                  <a:pt x="0" y="0"/>
                </a:moveTo>
                <a:lnTo>
                  <a:pt x="10261283" y="0"/>
                </a:lnTo>
                <a:lnTo>
                  <a:pt x="102612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08423" y="2324033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 Inicial: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8423" y="3197283"/>
            <a:ext cx="4331434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Fotoperíodo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8423" y="4377788"/>
            <a:ext cx="4331434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Solução Inicial: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8423" y="5248798"/>
            <a:ext cx="4874218" cy="71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Luzes artificiais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2298" y="452543"/>
            <a:ext cx="4874218" cy="1544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6"/>
              </a:lnSpc>
              <a:spcBef>
                <a:spcPct val="0"/>
              </a:spcBef>
            </a:pPr>
            <a:r>
              <a:rPr lang="en-US" b="true" sz="44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Horas necessárias: </a:t>
            </a:r>
            <a:r>
              <a:rPr lang="en-US" b="true" sz="4433">
                <a:solidFill>
                  <a:srgbClr val="013220"/>
                </a:solidFill>
                <a:latin typeface="Lato Bold"/>
                <a:ea typeface="Lato Bold"/>
                <a:cs typeface="Lato Bold"/>
                <a:sym typeface="Lato Bold"/>
              </a:rPr>
              <a:t>16h/dia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18586" y="6429654"/>
            <a:ext cx="4874218" cy="73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6"/>
              </a:lnSpc>
              <a:spcBef>
                <a:spcPct val="0"/>
              </a:spcBef>
            </a:pPr>
            <a:r>
              <a:rPr lang="en-US" b="true" sz="43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Novos Problemas: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8423" y="7300664"/>
            <a:ext cx="5908093" cy="21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Intensidade emitida</a:t>
            </a:r>
          </a:p>
          <a:p>
            <a:pPr algn="l" marL="892377" indent="-446188" lvl="1">
              <a:lnSpc>
                <a:spcPts val="5786"/>
              </a:lnSpc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Tempo de exposição</a:t>
            </a:r>
          </a:p>
          <a:p>
            <a:pPr algn="l" marL="892377" indent="-446188" lvl="1">
              <a:lnSpc>
                <a:spcPts val="5786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4133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Interrupções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6121" y="9900679"/>
            <a:ext cx="7326572" cy="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6"/>
              </a:lnSpc>
              <a:spcBef>
                <a:spcPct val="0"/>
              </a:spcBef>
            </a:pPr>
            <a:r>
              <a:rPr lang="en-US" b="true" sz="134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https://www.jairsampaio.com/solsticio-de-verao-veja-quanto-sera-a-duracao-do-dia-no-brasil/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DAGYG1Pa0SE</dc:identifier>
  <dcterms:modified xsi:type="dcterms:W3CDTF">2011-08-01T06:04:30Z</dcterms:modified>
  <cp:revision>1</cp:revision>
  <dc:title>Lumini-Sprint_Final</dc:title>
</cp:coreProperties>
</file>